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71" r:id="rId2"/>
  </p:sldMasterIdLst>
  <p:notesMasterIdLst>
    <p:notesMasterId r:id="rId48"/>
  </p:notesMasterIdLst>
  <p:sldIdLst>
    <p:sldId id="327" r:id="rId3"/>
    <p:sldId id="384" r:id="rId4"/>
    <p:sldId id="431" r:id="rId5"/>
    <p:sldId id="430" r:id="rId6"/>
    <p:sldId id="393" r:id="rId7"/>
    <p:sldId id="420" r:id="rId8"/>
    <p:sldId id="391" r:id="rId9"/>
    <p:sldId id="387" r:id="rId10"/>
    <p:sldId id="434" r:id="rId11"/>
    <p:sldId id="435" r:id="rId12"/>
    <p:sldId id="436" r:id="rId13"/>
    <p:sldId id="418" r:id="rId14"/>
    <p:sldId id="433" r:id="rId15"/>
    <p:sldId id="437" r:id="rId16"/>
    <p:sldId id="444" r:id="rId17"/>
    <p:sldId id="438" r:id="rId18"/>
    <p:sldId id="439" r:id="rId19"/>
    <p:sldId id="440" r:id="rId20"/>
    <p:sldId id="441" r:id="rId21"/>
    <p:sldId id="442" r:id="rId22"/>
    <p:sldId id="443" r:id="rId23"/>
    <p:sldId id="392" r:id="rId24"/>
    <p:sldId id="409" r:id="rId25"/>
    <p:sldId id="422" r:id="rId26"/>
    <p:sldId id="427" r:id="rId27"/>
    <p:sldId id="421" r:id="rId28"/>
    <p:sldId id="424" r:id="rId29"/>
    <p:sldId id="425" r:id="rId30"/>
    <p:sldId id="426" r:id="rId31"/>
    <p:sldId id="428" r:id="rId32"/>
    <p:sldId id="429" r:id="rId33"/>
    <p:sldId id="445" r:id="rId34"/>
    <p:sldId id="453" r:id="rId35"/>
    <p:sldId id="446" r:id="rId36"/>
    <p:sldId id="388" r:id="rId37"/>
    <p:sldId id="448" r:id="rId38"/>
    <p:sldId id="390" r:id="rId39"/>
    <p:sldId id="449" r:id="rId40"/>
    <p:sldId id="403" r:id="rId41"/>
    <p:sldId id="450" r:id="rId42"/>
    <p:sldId id="452" r:id="rId43"/>
    <p:sldId id="405" r:id="rId44"/>
    <p:sldId id="456" r:id="rId45"/>
    <p:sldId id="373" r:id="rId46"/>
    <p:sldId id="45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0"/>
    <a:srgbClr val="18171D"/>
    <a:srgbClr val="5B5957"/>
    <a:srgbClr val="D14F45"/>
    <a:srgbClr val="EFF4FB"/>
    <a:srgbClr val="C01D2E"/>
    <a:srgbClr val="3551A2"/>
    <a:srgbClr val="F8931D"/>
    <a:srgbClr val="3551A4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61593" autoAdjust="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2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00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13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1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0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4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89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6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06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41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76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90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95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47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43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5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75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3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65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61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96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85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0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06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97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15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данного продукта мы сделали приоритетную техническую поддержку, с уменьшенным временем реагирования на письма и запросы на сайте, в теме письма нужно указать, что обращение именно по Магазин 15.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02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0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6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84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38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34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97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44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9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0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26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2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9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4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7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0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6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9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3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4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6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2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0" y="624795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dirty="0"/>
              <a:t>Места 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endParaRPr lang="ru-RU" sz="3600" dirty="0"/>
          </a:p>
          <a:p>
            <a:r>
              <a:rPr lang="ru-RU" sz="3600" dirty="0"/>
              <a:t>В складских помещениях магазина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000250"/>
            <a:ext cx="571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7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15925"/>
          <a:stretch/>
        </p:blipFill>
        <p:spPr>
          <a:xfrm>
            <a:off x="6344170" y="1845733"/>
            <a:ext cx="4009505" cy="443909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dirty="0"/>
              <a:t>Места 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5208271" cy="402336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 dirty="0"/>
              <a:t>В продуктовых и вещевых магазинах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2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Места 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3600" dirty="0"/>
          </a:p>
          <a:p>
            <a:pPr>
              <a:lnSpc>
                <a:spcPct val="110000"/>
              </a:lnSpc>
            </a:pPr>
            <a:endParaRPr lang="ru-RU" sz="3600" dirty="0"/>
          </a:p>
          <a:p>
            <a:pPr>
              <a:lnSpc>
                <a:spcPct val="110000"/>
              </a:lnSpc>
            </a:pPr>
            <a:r>
              <a:rPr lang="ru-RU" sz="3600" dirty="0"/>
              <a:t>Везде, где нужно автоматизировать бизнес-процессы магазина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7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продукта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85597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Возможности 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5998845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sz="36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3600" dirty="0"/>
              <a:t>Какими супер-способностями обладает наш продукт?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845734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Возможности 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ru-RU" sz="3600" dirty="0"/>
              <a:t>Работа со справочниками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ru-RU" sz="3600" dirty="0"/>
              <a:t>Обмен документами с учетной программой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ru-RU" sz="3600" dirty="0"/>
              <a:t>Просмотр информации о товаре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ru-RU" sz="3600" dirty="0"/>
              <a:t>Работа с Алкоголем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ru-RU" sz="3600" dirty="0"/>
              <a:t>Работа в </a:t>
            </a:r>
            <a:r>
              <a:rPr lang="ru-RU" sz="3600" dirty="0" err="1"/>
              <a:t>онлайне</a:t>
            </a:r>
            <a:endParaRPr lang="ru-RU" sz="3600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5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5400" dirty="0"/>
              <a:t>Работа со справочниками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845734"/>
            <a:ext cx="9632240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3600" dirty="0"/>
          </a:p>
          <a:p>
            <a:pPr>
              <a:lnSpc>
                <a:spcPct val="110000"/>
              </a:lnSpc>
            </a:pPr>
            <a:r>
              <a:rPr lang="ru-RU" sz="3600" dirty="0"/>
              <a:t>«Магазин 15» может работать с выгруженными справочниками и без них, в </a:t>
            </a:r>
            <a:r>
              <a:rPr lang="ru-RU" sz="3600" b="1" dirty="0"/>
              <a:t>Онлайн</a:t>
            </a:r>
            <a:r>
              <a:rPr lang="ru-RU" sz="3600" dirty="0"/>
              <a:t> и </a:t>
            </a:r>
            <a:r>
              <a:rPr lang="ru-RU" sz="3600" b="1" dirty="0"/>
              <a:t>Оффлайн</a:t>
            </a:r>
            <a:r>
              <a:rPr lang="ru-RU" sz="3600" dirty="0"/>
              <a:t> режимах.</a:t>
            </a:r>
          </a:p>
        </p:txBody>
      </p:sp>
    </p:spTree>
    <p:extLst>
      <p:ext uri="{BB962C8B-B14F-4D97-AF65-F5344CB8AC3E}">
        <p14:creationId xmlns:p14="http://schemas.microsoft.com/office/powerpoint/2010/main" val="322143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ru-RU" sz="5400" dirty="0"/>
              <a:t>Обмен документами </a:t>
            </a:r>
            <a:br>
              <a:rPr lang="ru-RU" sz="5400" dirty="0"/>
            </a:br>
            <a:r>
              <a:rPr lang="ru-RU" sz="5400" dirty="0"/>
              <a:t>с учетной программой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0525" y="1845734"/>
            <a:ext cx="4638675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1100" dirty="0"/>
          </a:p>
          <a:p>
            <a:pPr>
              <a:lnSpc>
                <a:spcPct val="110000"/>
              </a:lnSpc>
            </a:pPr>
            <a:r>
              <a:rPr lang="ru-RU" sz="3600" dirty="0"/>
              <a:t>«Магазин 15» позволяет совершать выгрузку и загрузку документов  ТСД с учетной программой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45734"/>
            <a:ext cx="7134225" cy="43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5400" dirty="0"/>
              <a:t>Просмотр информации о товаре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6227445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600" dirty="0"/>
              <a:t>В просмотре товара можно получить всю необходимую информацию о нём, а так же узнать все цены и остатки в магазинах.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845734"/>
            <a:ext cx="2770011" cy="41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5400" dirty="0"/>
              <a:t>Работа с Алкоголем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845734"/>
            <a:ext cx="4397509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600" dirty="0"/>
              <a:t>В «Магазине 15» предусмотрена работа с алкоголем индивидуально для каждой из учетных систем.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38338"/>
            <a:ext cx="5752772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В этой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2069"/>
            <a:ext cx="9614530" cy="443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3200" dirty="0"/>
              <a:t>О продукте «Магазин 15»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Новое в «Магазине 15»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Будущее «Магазина 15»</a:t>
            </a:r>
          </a:p>
        </p:txBody>
      </p:sp>
    </p:spTree>
    <p:extLst>
      <p:ext uri="{BB962C8B-B14F-4D97-AF65-F5344CB8AC3E}">
        <p14:creationId xmlns:p14="http://schemas.microsoft.com/office/powerpoint/2010/main" val="144488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5400" dirty="0"/>
              <a:t>Работа в </a:t>
            </a:r>
            <a:r>
              <a:rPr lang="ru-RU" sz="5400" dirty="0" err="1"/>
              <a:t>Онлайне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845734"/>
            <a:ext cx="5779770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600" dirty="0"/>
              <a:t>Долгожданная и одна из самых полезных </a:t>
            </a:r>
            <a:r>
              <a:rPr lang="ru-RU" sz="4000" dirty="0"/>
              <a:t>функций</a:t>
            </a:r>
            <a:r>
              <a:rPr lang="ru-RU" sz="3600" dirty="0"/>
              <a:t> «Магазина 15» – это работа в </a:t>
            </a:r>
            <a:r>
              <a:rPr lang="ru-RU" sz="3600" b="1" dirty="0" err="1"/>
              <a:t>онлайне</a:t>
            </a:r>
            <a:r>
              <a:rPr lang="ru-RU" sz="3600" dirty="0"/>
              <a:t>. Вся работа оператора заключена в ТСД без обращения к ПК.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88" y="1946593"/>
            <a:ext cx="5095521" cy="38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0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 продукте «Магазин 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905000"/>
            <a:ext cx="10058400" cy="396409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4400" dirty="0"/>
              <a:t>Функционал «Магазин 15» покрывает все возможные потребности магазина. А дополнительные фишки в виде «</a:t>
            </a:r>
            <a:r>
              <a:rPr lang="ru-RU" sz="4400" dirty="0" err="1"/>
              <a:t>Онлайна</a:t>
            </a:r>
            <a:r>
              <a:rPr lang="ru-RU" sz="4400" dirty="0"/>
              <a:t>» облегчают и ускоряют данный процесс.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Новое в </a:t>
            </a:r>
            <a:br>
              <a:rPr lang="ru-RU" dirty="0"/>
            </a:br>
            <a:r>
              <a:rPr lang="ru-RU" dirty="0"/>
              <a:t>«Магазине 15»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45368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/>
          </a:bodyPr>
          <a:lstStyle/>
          <a:p>
            <a:r>
              <a:rPr lang="ru-RU" sz="6000" dirty="0"/>
              <a:t>Новое в «Магазине 15»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9548333" cy="4260715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Магазин 15, как и в любом другом продукте происходит постоянное наращивание функционала, что бы охватить как можно больше пользовательскую базу.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33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/>
          </a:bodyPr>
          <a:lstStyle/>
          <a:p>
            <a:r>
              <a:rPr lang="ru-RU" sz="6000" dirty="0"/>
              <a:t>Новое в «Магазине 15»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9548333" cy="4260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поддерживаемые конфигурации 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Добавлен функционал «Онлайн»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Улучшены механизмы работы с обработкой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Приоритетная техническая поддержка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6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поддерживаемые конфигурации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95838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60" y="1206079"/>
            <a:ext cx="4211294" cy="5089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 fontScale="90000"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поддерживаемые конфигурации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1C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7738987" cy="4260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торговлей 10.3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торговлей 11.2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торговлей 11.3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небольшой фирмой 1.6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 fontScale="90000"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поддерживаемые конфигурации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Далион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7738987" cy="4260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Далион: Тренд 1.0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16" y="2062263"/>
            <a:ext cx="4762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9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 fontScale="90000"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поддерживаемые конфигурации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Штрих-М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6" y="1760706"/>
            <a:ext cx="5580148" cy="4260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Штрих-М: Торговое предприятие 5.3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43" y="1771079"/>
            <a:ext cx="4150869" cy="34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10140412" cy="1320800"/>
          </a:xfrm>
        </p:spPr>
        <p:txBody>
          <a:bodyPr anchor="ctr">
            <a:normAutofit fontScale="90000"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поддерживаемые конфигурации  </a:t>
            </a:r>
            <a:b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9548333" cy="4260715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 конфигурации: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Розница 2.2, УТ11, УТ10.3, Далион: Тренд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уже работают с нашим решением, поэтому автоматизировать торговые точки уже сейчас можно при помощи программы «Магазин 15»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1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SMARTS</a:t>
            </a:r>
            <a:r>
              <a:rPr lang="ru-RU" dirty="0"/>
              <a:t>: Магазин 15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34183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Добавлен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 функционал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851930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10140412" cy="1320800"/>
          </a:xfrm>
        </p:spPr>
        <p:txBody>
          <a:bodyPr anchor="ctr">
            <a:normAutofit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Онлайн функционал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9784296" cy="4260715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 - позволяет работать напрямую с учетной системой, прямо с ТСД.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 выгрузки документов, без выгрузки справочников, без оператора в 1С. </a:t>
            </a:r>
          </a:p>
        </p:txBody>
      </p:sp>
    </p:spTree>
    <p:extLst>
      <p:ext uri="{BB962C8B-B14F-4D97-AF65-F5344CB8AC3E}">
        <p14:creationId xmlns:p14="http://schemas.microsoft.com/office/powerpoint/2010/main" val="3447751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10140412" cy="1320800"/>
          </a:xfrm>
        </p:spPr>
        <p:txBody>
          <a:bodyPr anchor="ctr">
            <a:normAutofit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Онлайн функционал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3965770" cy="4260715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 онлайн работы на ТСД</a:t>
            </a:r>
          </a:p>
          <a:p>
            <a:pPr marL="0" indent="0">
              <a:buNone/>
            </a:pPr>
            <a:r>
              <a:rPr lang="ru-RU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/>
          <a:stretch/>
        </p:blipFill>
        <p:spPr>
          <a:xfrm>
            <a:off x="8104170" y="3281055"/>
            <a:ext cx="1060651" cy="12200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82" y="3123642"/>
            <a:ext cx="1019271" cy="1528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99" y="3953696"/>
            <a:ext cx="1304640" cy="1304640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6162675" y="3743325"/>
            <a:ext cx="19414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12" idx="1"/>
          </p:cNvCxnSpPr>
          <p:nvPr/>
        </p:nvCxnSpPr>
        <p:spPr>
          <a:xfrm flipH="1">
            <a:off x="6157520" y="3891063"/>
            <a:ext cx="19466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6529" y="3454221"/>
            <a:ext cx="157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Запрос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340863" y="3866240"/>
            <a:ext cx="157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Ответ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9112151" y="2824817"/>
            <a:ext cx="666652" cy="5586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 flipH="1">
            <a:off x="9214499" y="2996722"/>
            <a:ext cx="595395" cy="491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9248510" y="4225394"/>
            <a:ext cx="800792" cy="31759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>
          <a:xfrm flipH="1" flipV="1">
            <a:off x="9114350" y="4311941"/>
            <a:ext cx="820573" cy="348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195950">
            <a:off x="8548131" y="2890290"/>
            <a:ext cx="157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Запрос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 rot="19248351">
            <a:off x="9219528" y="3137673"/>
            <a:ext cx="74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Ответ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 rot="1389533">
            <a:off x="9230154" y="4102648"/>
            <a:ext cx="90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Запрос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 rot="1402792">
            <a:off x="9135845" y="4437726"/>
            <a:ext cx="74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Ответ</a:t>
            </a:r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10" y="2141643"/>
            <a:ext cx="997301" cy="9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4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10140412" cy="1320800"/>
          </a:xfrm>
        </p:spPr>
        <p:txBody>
          <a:bodyPr anchor="ctr">
            <a:normAutofit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Онлайн функционал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10131992" cy="426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Работает в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1С: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 Розница 2.2»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 Управление торговлей 11.3»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 Управление торговлей 11.2»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«1С:Управление небольшой фирмой 1.6»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</a:t>
            </a:r>
            <a:r>
              <a:rPr lang="ru-RU" sz="3600" dirty="0" err="1"/>
              <a:t>Далион</a:t>
            </a:r>
            <a:r>
              <a:rPr lang="ru-RU" sz="3600" dirty="0"/>
              <a:t>: Тренд»</a:t>
            </a:r>
          </a:p>
        </p:txBody>
      </p:sp>
    </p:spTree>
    <p:extLst>
      <p:ext uri="{BB962C8B-B14F-4D97-AF65-F5344CB8AC3E}">
        <p14:creationId xmlns:p14="http://schemas.microsoft.com/office/powerpoint/2010/main" val="2043209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Улучшены механизмы работы с обработкой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461874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Улучшены </a:t>
            </a:r>
            <a:b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механизмы работы с обработкой</a:t>
            </a:r>
            <a:endParaRPr lang="ru-RU" sz="5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9916486" cy="433189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/>
              <a:t>Повышена стабильность работы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/>
              <a:t>Построена интуитивно-понятная простота в настройках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/>
              <a:t>Уменьшено время реагирования на устранение недочетов в Магазин 15</a:t>
            </a:r>
          </a:p>
        </p:txBody>
      </p:sp>
    </p:spTree>
    <p:extLst>
      <p:ext uri="{BB962C8B-B14F-4D97-AF65-F5344CB8AC3E}">
        <p14:creationId xmlns:p14="http://schemas.microsoft.com/office/powerpoint/2010/main" val="116053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Приоритетная техподдержка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731006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Приоритетная техподдержка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7434820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/>
              <a:t>Техническая поддержка клиентам и партнерам по продукту «</a:t>
            </a:r>
            <a:r>
              <a:rPr lang="en-US" sz="3200" dirty="0"/>
              <a:t>Mobile SMARTS: </a:t>
            </a:r>
            <a:r>
              <a:rPr lang="ru-RU" sz="3200" dirty="0"/>
              <a:t>Магазин 15» оказывается в приоритетном режиме.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/>
              <a:t>Быстрее дается ответ, быстрее исправляются ошибки.</a:t>
            </a:r>
          </a:p>
        </p:txBody>
      </p:sp>
      <p:pic>
        <p:nvPicPr>
          <p:cNvPr id="7" name="Рисунок 6" descr="Центр обработки вызово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713" y="2160589"/>
            <a:ext cx="3382387" cy="33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0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/>
          </a:bodyPr>
          <a:lstStyle/>
          <a:p>
            <a:r>
              <a:rPr lang="ru-RU" sz="6000" dirty="0"/>
              <a:t>Новое в «Магазине 15»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9548333" cy="4260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«Магазине 15» делается всё, для привлечения в него максимальной функциональности.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Онлайн/Оффлайн режимы работы, новые конфигурации в поддержке и приоритетная техническая поддержка.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9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«Магазина 15»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Чего ждать в «Магазине 15»</a:t>
            </a:r>
          </a:p>
        </p:txBody>
      </p:sp>
    </p:spTree>
    <p:extLst>
      <p:ext uri="{BB962C8B-B14F-4D97-AF65-F5344CB8AC3E}">
        <p14:creationId xmlns:p14="http://schemas.microsoft.com/office/powerpoint/2010/main" val="318778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Mobile SMARTS: </a:t>
            </a:r>
            <a:r>
              <a:rPr lang="ru-RU" sz="5400" dirty="0"/>
              <a:t>Магазин 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2069"/>
            <a:ext cx="9614530" cy="443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Что такое «Магазин 15»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Где он применяется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Возможности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128515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Будущее Магазина 15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Немного о планах в «Магазине 15»</a:t>
            </a:r>
          </a:p>
        </p:txBody>
      </p:sp>
    </p:spTree>
    <p:extLst>
      <p:ext uri="{BB962C8B-B14F-4D97-AF65-F5344CB8AC3E}">
        <p14:creationId xmlns:p14="http://schemas.microsoft.com/office/powerpoint/2010/main" val="4082713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Будущее «Магазина 15»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Добавление </a:t>
            </a:r>
            <a:r>
              <a:rPr lang="ru-RU" sz="3200" dirty="0" err="1"/>
              <a:t>Онлайна</a:t>
            </a:r>
            <a:r>
              <a:rPr lang="ru-RU" sz="3200" dirty="0"/>
              <a:t> в остальные поддерживаемые конфигурации.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Добавление Коллективной работы с документами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Поддержка выходящих обновлений конфигураций.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Добавление в поддержку новых конфигураций.</a:t>
            </a:r>
          </a:p>
        </p:txBody>
      </p:sp>
    </p:spTree>
    <p:extLst>
      <p:ext uri="{BB962C8B-B14F-4D97-AF65-F5344CB8AC3E}">
        <p14:creationId xmlns:p14="http://schemas.microsoft.com/office/powerpoint/2010/main" val="3362531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Будущее Магазин 15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/>
              <a:t>«Магазин 15», в данный момент находится в стадии активного развития, именно поэтому мы внедрили в него приоритетную техническую поддержку и добавляем необходимый нашим пользователям функционал.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/>
              <a:t>От наших активных партнеров и пользователей собираем фидбек по которому мы улучшаем свой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3294684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Будущее «Магазина 15»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845734"/>
            <a:ext cx="4842126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4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4400" dirty="0"/>
              <a:t>Космические перспективы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4400" dirty="0"/>
              <a:t>В будущем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23" y="1845734"/>
            <a:ext cx="6736259" cy="4420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00" y="2597959"/>
            <a:ext cx="590749" cy="88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0"/>
          <a:stretch/>
        </p:blipFill>
        <p:spPr>
          <a:xfrm rot="16200000">
            <a:off x="6545073" y="2169414"/>
            <a:ext cx="665379" cy="2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Итого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845734"/>
            <a:ext cx="10404026" cy="402336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Магазин 15 – это самый продвинутый продукт нашей компании для работы на ТСД с товаром на штрихкодах.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Есть всё самое необходимое для магазина и работы с ТСД.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Есть возможность работы с ЕГАИС.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dirty="0"/>
              <a:t>Магазин 15 постоянно развивается, и можно получить уникальный функционал работы на ТСД.</a:t>
            </a:r>
          </a:p>
        </p:txBody>
      </p:sp>
    </p:spTree>
    <p:extLst>
      <p:ext uri="{BB962C8B-B14F-4D97-AF65-F5344CB8AC3E}">
        <p14:creationId xmlns:p14="http://schemas.microsoft.com/office/powerpoint/2010/main" val="2383389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r="-1" b="22341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Подключайте «Магазин 15»</a:t>
            </a:r>
          </a:p>
        </p:txBody>
      </p:sp>
    </p:spTree>
    <p:extLst>
      <p:ext uri="{BB962C8B-B14F-4D97-AF65-F5344CB8AC3E}">
        <p14:creationId xmlns:p14="http://schemas.microsoft.com/office/powerpoint/2010/main" val="6942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SMARTS</a:t>
            </a:r>
            <a:r>
              <a:rPr lang="ru-RU" dirty="0"/>
              <a:t>: Магазин 15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37914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Mobile SMARTS</a:t>
            </a:r>
            <a:r>
              <a:rPr lang="ru-RU" sz="5400" dirty="0"/>
              <a:t>: Магазин 15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dirty="0"/>
              <a:t>Специализированное программное обеспечение для мобильных устройств со встроенным сканером штрихкодов. </a:t>
            </a:r>
          </a:p>
          <a:p>
            <a:pPr marL="0" indent="0" algn="l">
              <a:lnSpc>
                <a:spcPct val="150000"/>
              </a:lnSpc>
              <a:buNone/>
            </a:pPr>
            <a:endParaRPr lang="ru-RU" sz="700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Позволяет быстро автоматизировать, оптимизировать рабочие места и бизнес процессы по учету товара в магазине. Например, приемку товара по </a:t>
            </a:r>
            <a:r>
              <a:rPr lang="ru-RU" dirty="0" err="1"/>
              <a:t>штрихкодам</a:t>
            </a:r>
            <a:r>
              <a:rPr lang="ru-RU" dirty="0"/>
              <a:t>, переоценку или инвентаризацию прямо в торговом зале. Поддерживает учет алкоголя в рамках ЕГАИС!</a:t>
            </a:r>
          </a:p>
          <a:p>
            <a:pPr marL="0" indent="0" algn="l">
              <a:lnSpc>
                <a:spcPct val="150000"/>
              </a:lnSpc>
              <a:buNone/>
            </a:pPr>
            <a:endParaRPr lang="ru-RU" sz="1000" dirty="0"/>
          </a:p>
          <a:p>
            <a:pPr marL="0" indent="0" algn="l">
              <a:lnSpc>
                <a:spcPct val="150000"/>
              </a:lnSpc>
              <a:buNone/>
            </a:pPr>
            <a:r>
              <a:rPr lang="ru-RU" dirty="0"/>
              <a:t>Уже работает с «1С:Розница», «1С:УТ» «1С:УНФ», «</a:t>
            </a:r>
            <a:r>
              <a:rPr lang="ru-RU" dirty="0" err="1"/>
              <a:t>Рарус</a:t>
            </a:r>
            <a:r>
              <a:rPr lang="ru-RU" dirty="0"/>
              <a:t>: TKPT», «ДАЛИОН», «АСТОР» и т.п. для быстрого запуска по готовым бизнес-процессам.</a:t>
            </a:r>
          </a:p>
        </p:txBody>
      </p:sp>
    </p:spTree>
    <p:extLst>
      <p:ext uri="{BB962C8B-B14F-4D97-AF65-F5344CB8AC3E}">
        <p14:creationId xmlns:p14="http://schemas.microsoft.com/office/powerpoint/2010/main" val="125824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Места применения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применений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16741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Места 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877438"/>
            <a:ext cx="10058400" cy="39916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600" dirty="0"/>
          </a:p>
          <a:p>
            <a:pPr marL="0" indent="0">
              <a:lnSpc>
                <a:spcPct val="100000"/>
              </a:lnSpc>
              <a:buNone/>
            </a:pPr>
            <a:endParaRPr lang="ru-RU" sz="3600" dirty="0"/>
          </a:p>
          <a:p>
            <a:pPr marL="0" indent="0">
              <a:lnSpc>
                <a:spcPct val="100000"/>
              </a:lnSpc>
              <a:buNone/>
            </a:pPr>
            <a:endParaRPr lang="ru-RU" sz="36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4400" dirty="0"/>
              <a:t>Где мы можем применить «Магазин 15»? </a:t>
            </a:r>
          </a:p>
        </p:txBody>
      </p:sp>
    </p:spTree>
    <p:extLst>
      <p:ext uri="{BB962C8B-B14F-4D97-AF65-F5344CB8AC3E}">
        <p14:creationId xmlns:p14="http://schemas.microsoft.com/office/powerpoint/2010/main" val="111296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r="16279"/>
          <a:stretch/>
        </p:blipFill>
        <p:spPr>
          <a:xfrm>
            <a:off x="6353176" y="1845734"/>
            <a:ext cx="4029074" cy="44607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dirty="0"/>
              <a:t>Места 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845734"/>
            <a:ext cx="5141596" cy="402336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 dirty="0"/>
              <a:t>В магазинах с алкогольным товаром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77582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12423</TotalTime>
  <Words>891</Words>
  <Application>Microsoft Office PowerPoint</Application>
  <PresentationFormat>Широкоэкранный</PresentationFormat>
  <Paragraphs>215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Calibri</vt:lpstr>
      <vt:lpstr>Calibri Light</vt:lpstr>
      <vt:lpstr>Wingdings 2</vt:lpstr>
      <vt:lpstr>HDOfficeLightV0</vt:lpstr>
      <vt:lpstr>Ретро</vt:lpstr>
      <vt:lpstr>Презентация PowerPoint</vt:lpstr>
      <vt:lpstr>В этой презентации</vt:lpstr>
      <vt:lpstr>Mobile SMARTS: Магазин 15</vt:lpstr>
      <vt:lpstr>Mobile SMARTS: Магазин 15</vt:lpstr>
      <vt:lpstr>Mobile SMARTS: Магазин 15</vt:lpstr>
      <vt:lpstr>Mobile SMARTS: Магазин 15</vt:lpstr>
      <vt:lpstr>Места применения</vt:lpstr>
      <vt:lpstr>Места применения</vt:lpstr>
      <vt:lpstr>Места применения</vt:lpstr>
      <vt:lpstr>Места применения</vt:lpstr>
      <vt:lpstr>Места применения</vt:lpstr>
      <vt:lpstr>Места применения</vt:lpstr>
      <vt:lpstr>Возможности продукта</vt:lpstr>
      <vt:lpstr>Возможности продукта</vt:lpstr>
      <vt:lpstr>Возможности продукта</vt:lpstr>
      <vt:lpstr>Работа со справочниками</vt:lpstr>
      <vt:lpstr>Обмен документами  с учетной программой</vt:lpstr>
      <vt:lpstr>Просмотр информации о товаре</vt:lpstr>
      <vt:lpstr>Работа с Алкоголем</vt:lpstr>
      <vt:lpstr>Работа в Онлайне</vt:lpstr>
      <vt:lpstr>О продукте «Магазин 15»</vt:lpstr>
      <vt:lpstr>Новое в  «Магазине 15»</vt:lpstr>
      <vt:lpstr>Новое в «Магазине 15» </vt:lpstr>
      <vt:lpstr>Новое в «Магазине 15» </vt:lpstr>
      <vt:lpstr>Новые поддерживаемые конфигурации  </vt:lpstr>
      <vt:lpstr>Новые поддерживаемые конфигурации 1C </vt:lpstr>
      <vt:lpstr>Новые поддерживаемые конфигурации Далион </vt:lpstr>
      <vt:lpstr>Новые поддерживаемые конфигурации Штрих-М </vt:lpstr>
      <vt:lpstr>Новые поддерживаемые конфигурации    </vt:lpstr>
      <vt:lpstr>Добавлен  Онлайн функционал </vt:lpstr>
      <vt:lpstr> Онлайн функционал</vt:lpstr>
      <vt:lpstr> Онлайн функционал</vt:lpstr>
      <vt:lpstr> Онлайн функционал</vt:lpstr>
      <vt:lpstr>Улучшены механизмы работы с обработкой</vt:lpstr>
      <vt:lpstr>Улучшены  механизмы работы с обработкой</vt:lpstr>
      <vt:lpstr>Приоритетная техподдержка</vt:lpstr>
      <vt:lpstr>Приоритетная техподдержка</vt:lpstr>
      <vt:lpstr>Новое в «Магазине 15» </vt:lpstr>
      <vt:lpstr>Будущее  «Магазина 15»</vt:lpstr>
      <vt:lpstr>Будущее Магазина 15</vt:lpstr>
      <vt:lpstr>Будущее «Магазина 15»</vt:lpstr>
      <vt:lpstr>Будущее Магазин 15</vt:lpstr>
      <vt:lpstr>Будущее «Магазина 15»</vt:lpstr>
      <vt:lpstr>Итого</vt:lpstr>
      <vt:lpstr>Подключайте «Магазин 15»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Сергей Шаширов</cp:lastModifiedBy>
  <cp:revision>295</cp:revision>
  <dcterms:created xsi:type="dcterms:W3CDTF">2016-04-22T13:44:34Z</dcterms:created>
  <dcterms:modified xsi:type="dcterms:W3CDTF">2017-04-19T07:30:30Z</dcterms:modified>
</cp:coreProperties>
</file>